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6858000" cx="12192000"/>
  <p:notesSz cx="7559675" cy="10691800"/>
  <p:embeddedFontLst>
    <p:embeddedFont>
      <p:font typeface="Roboto"/>
      <p:regular r:id="rId19"/>
      <p:bold r:id="rId20"/>
      <p:italic r:id="rId21"/>
      <p:boldItalic r:id="rId22"/>
    </p:embeddedFont>
    <p:embeddedFont>
      <p:font typeface="Roboto Mon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RobotoMono-bold.fntdata"/><Relationship Id="rId23" Type="http://schemas.openxmlformats.org/officeDocument/2006/relationships/font" Target="fonts/RobotoMon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Mono-boldItalic.fntdata"/><Relationship Id="rId25" Type="http://schemas.openxmlformats.org/officeDocument/2006/relationships/font" Target="fonts/RobotoMon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Roboto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e5bf2a3bc0_0_3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2e5bf2a3bc0_0_3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e52b4c40ee_0_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e52b4c40ee_0_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e52b4c40ee_0_8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e52b4c40ee_0_8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e5c4282c36_2_1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e5c4282c36_2_1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e5c4282c36_0_4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2e5c4282c36_0_4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e5c4282c36_0_2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g2e5c4282c36_0_2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e5bf2a3bc0_0_1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2e5bf2a3bc0_0_1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e5bf2a3bc0_0_23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2e5bf2a3bc0_0_23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2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2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2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2"/>
          <p:cNvSpPr txBox="1"/>
          <p:nvPr>
            <p:ph idx="4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"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2"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3"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4"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5"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3"/>
          <p:cNvSpPr txBox="1"/>
          <p:nvPr>
            <p:ph idx="6"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idx="1"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8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"/>
          <p:cNvSpPr txBox="1"/>
          <p:nvPr>
            <p:ph idx="2"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8"/>
          <p:cNvSpPr txBox="1"/>
          <p:nvPr>
            <p:ph idx="3"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idx="1"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9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3"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/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0"/>
          <p:cNvSpPr txBox="1"/>
          <p:nvPr>
            <p:ph idx="1"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2"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0"/>
          <p:cNvSpPr txBox="1"/>
          <p:nvPr>
            <p:ph idx="3"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0.xml"/><Relationship Id="rId1" Type="http://schemas.openxmlformats.org/officeDocument/2006/relationships/image" Target="../media/image2.pn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slideLayout" Target="../slideLayouts/slideLayout7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3960"/>
            <a:ext cx="12191400" cy="1344600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p1"/>
          <p:cNvSpPr/>
          <p:nvPr/>
        </p:nvSpPr>
        <p:spPr>
          <a:xfrm>
            <a:off x="0" y="6028920"/>
            <a:ext cx="12191400" cy="360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cap="flat" cmpd="sng" w="19050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90000" spcFirstLastPara="1" rIns="9000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drawing&#10;&#10;Description automatically generated" id="8" name="Google Shape;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9677520" y="43560"/>
            <a:ext cx="1516680" cy="129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9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38040" y="122040"/>
            <a:ext cx="728640" cy="108612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>
            <p:ph type="title"/>
          </p:nvPr>
        </p:nvSpPr>
        <p:spPr>
          <a:xfrm>
            <a:off x="283320" y="186840"/>
            <a:ext cx="9344160" cy="983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212040" y="1583640"/>
            <a:ext cx="5653440" cy="19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" name="Google Shape;12;p1"/>
          <p:cNvSpPr txBox="1"/>
          <p:nvPr>
            <p:ph idx="2" type="body"/>
          </p:nvPr>
        </p:nvSpPr>
        <p:spPr>
          <a:xfrm>
            <a:off x="6148800" y="1583640"/>
            <a:ext cx="5653440" cy="41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" name="Google Shape;13;p1"/>
          <p:cNvSpPr txBox="1"/>
          <p:nvPr>
            <p:ph idx="3" type="body"/>
          </p:nvPr>
        </p:nvSpPr>
        <p:spPr>
          <a:xfrm>
            <a:off x="212040" y="3727080"/>
            <a:ext cx="5653440" cy="19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jpg"/><Relationship Id="rId4" Type="http://schemas.openxmlformats.org/officeDocument/2006/relationships/image" Target="../media/image4.jpg"/><Relationship Id="rId5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jp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idx="4294967295" type="title"/>
          </p:nvPr>
        </p:nvSpPr>
        <p:spPr>
          <a:xfrm>
            <a:off x="1092960" y="1484640"/>
            <a:ext cx="9867960" cy="26456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Calibri"/>
              <a:buNone/>
            </a:pPr>
            <a:r>
              <a:rPr b="0" i="0" lang="hr-HR" sz="4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SeizmoStat</a:t>
            </a:r>
            <a:endParaRPr b="0" i="0" sz="4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4"/>
          <p:cNvSpPr/>
          <p:nvPr/>
        </p:nvSpPr>
        <p:spPr>
          <a:xfrm>
            <a:off x="-5" y="-649135"/>
            <a:ext cx="9344100" cy="9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4"/>
          <p:cNvSpPr/>
          <p:nvPr/>
        </p:nvSpPr>
        <p:spPr>
          <a:xfrm>
            <a:off x="4101480" y="159840"/>
            <a:ext cx="3850920" cy="4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hr-HR" sz="2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Kolegij Internet stvari: Projekt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86040" y="5090760"/>
            <a:ext cx="11801160" cy="82188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hr-HR" sz="2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Članovi tima: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hr-HR" sz="2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Lovro Jakić, Nika Šljubura, Hrvoje Benčić, Marin Teskera, Dino Gržanov, Andro Kosanović</a:t>
            </a:r>
            <a:endParaRPr b="0" sz="24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idx="4294967295" type="title"/>
          </p:nvPr>
        </p:nvSpPr>
        <p:spPr>
          <a:xfrm>
            <a:off x="283320" y="186840"/>
            <a:ext cx="9344100" cy="9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0" i="0" lang="hr-HR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IoT platforma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3"/>
          <p:cNvSpPr txBox="1"/>
          <p:nvPr>
            <p:ph idx="11" type="ftr"/>
          </p:nvPr>
        </p:nvSpPr>
        <p:spPr>
          <a:xfrm>
            <a:off x="304920" y="6356520"/>
            <a:ext cx="38598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hr-HR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Internet stvari</a:t>
            </a:r>
            <a:endParaRPr b="0" sz="16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23"/>
          <p:cNvSpPr txBox="1"/>
          <p:nvPr>
            <p:ph idx="10" type="dt"/>
          </p:nvPr>
        </p:nvSpPr>
        <p:spPr>
          <a:xfrm>
            <a:off x="4673520" y="6356520"/>
            <a:ext cx="28440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hr-HR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1. lipnja 2023.</a:t>
            </a:r>
            <a:endParaRPr b="0" sz="16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8" name="Google Shape;148;p23"/>
          <p:cNvSpPr/>
          <p:nvPr/>
        </p:nvSpPr>
        <p:spPr>
          <a:xfrm>
            <a:off x="973225" y="1964075"/>
            <a:ext cx="483000" cy="1825200"/>
          </a:xfrm>
          <a:prstGeom prst="bracePair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3"/>
          <p:cNvSpPr/>
          <p:nvPr/>
        </p:nvSpPr>
        <p:spPr>
          <a:xfrm>
            <a:off x="973225" y="3832100"/>
            <a:ext cx="483000" cy="535500"/>
          </a:xfrm>
          <a:prstGeom prst="bracePair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3"/>
          <p:cNvSpPr/>
          <p:nvPr/>
        </p:nvSpPr>
        <p:spPr>
          <a:xfrm>
            <a:off x="973225" y="4589875"/>
            <a:ext cx="483000" cy="983400"/>
          </a:xfrm>
          <a:prstGeom prst="bracePair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3"/>
          <p:cNvSpPr txBox="1"/>
          <p:nvPr/>
        </p:nvSpPr>
        <p:spPr>
          <a:xfrm>
            <a:off x="98575" y="3701275"/>
            <a:ext cx="924900" cy="7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r-HR" sz="1100"/>
              <a:t>početna pretplata 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r-HR" sz="1100"/>
              <a:t>+</a:t>
            </a:r>
            <a:r>
              <a:rPr b="1" lang="hr-HR" sz="1100"/>
              <a:t>definicija handlera</a:t>
            </a:r>
            <a:endParaRPr b="1" sz="1100"/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650" y="1663975"/>
            <a:ext cx="10778101" cy="3937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 txBox="1"/>
          <p:nvPr/>
        </p:nvSpPr>
        <p:spPr>
          <a:xfrm>
            <a:off x="145375" y="2435225"/>
            <a:ext cx="890700" cy="8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r-HR" sz="1100"/>
              <a:t>logika primitka poruke 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r-HR" sz="1100"/>
              <a:t>+obrada i aktuacija</a:t>
            </a:r>
            <a:endParaRPr b="1" sz="1100"/>
          </a:p>
        </p:txBody>
      </p:sp>
      <p:sp>
        <p:nvSpPr>
          <p:cNvPr id="154" name="Google Shape;154;p23"/>
          <p:cNvSpPr txBox="1"/>
          <p:nvPr/>
        </p:nvSpPr>
        <p:spPr>
          <a:xfrm>
            <a:off x="65250" y="4640125"/>
            <a:ext cx="1017600" cy="8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r-HR" sz="1100"/>
              <a:t>povezivanje i pretplata klijenta 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hr-HR" sz="1100"/>
              <a:t>+</a:t>
            </a:r>
            <a:r>
              <a:rPr b="1" lang="hr-HR" sz="1100"/>
              <a:t>održavanje veze</a:t>
            </a:r>
            <a:endParaRPr b="1"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idx="4294967295" type="title"/>
          </p:nvPr>
        </p:nvSpPr>
        <p:spPr>
          <a:xfrm>
            <a:off x="283320" y="186840"/>
            <a:ext cx="9344160" cy="983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0" i="0" lang="hr-HR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Korisničke aplikacije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4"/>
          <p:cNvSpPr txBox="1"/>
          <p:nvPr>
            <p:ph idx="4294967295" type="body"/>
          </p:nvPr>
        </p:nvSpPr>
        <p:spPr>
          <a:xfrm>
            <a:off x="212040" y="1583640"/>
            <a:ext cx="11585520" cy="41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hr-H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Osnovne funkcionalnosti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hr-H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Predstaviti min. 2 slučaja uporabe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4"/>
          <p:cNvSpPr txBox="1"/>
          <p:nvPr>
            <p:ph idx="11" type="ftr"/>
          </p:nvPr>
        </p:nvSpPr>
        <p:spPr>
          <a:xfrm>
            <a:off x="304920" y="6356520"/>
            <a:ext cx="3859920" cy="36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hr-HR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Internet stvari</a:t>
            </a:r>
            <a:endParaRPr b="0" sz="16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24"/>
          <p:cNvSpPr txBox="1"/>
          <p:nvPr>
            <p:ph idx="10" type="dt"/>
          </p:nvPr>
        </p:nvSpPr>
        <p:spPr>
          <a:xfrm>
            <a:off x="4673520" y="6356520"/>
            <a:ext cx="2844000" cy="36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hr-HR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1. lipnja 2023.</a:t>
            </a:r>
            <a:endParaRPr b="0" sz="16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609480" y="273600"/>
            <a:ext cx="10972500" cy="114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hr-H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Korisničke aplikacije</a:t>
            </a:r>
            <a:endParaRPr/>
          </a:p>
        </p:txBody>
      </p:sp>
      <p:sp>
        <p:nvSpPr>
          <p:cNvPr id="168" name="Google Shape;168;p25"/>
          <p:cNvSpPr txBox="1"/>
          <p:nvPr>
            <p:ph idx="1" type="body"/>
          </p:nvPr>
        </p:nvSpPr>
        <p:spPr>
          <a:xfrm>
            <a:off x="609480" y="1604520"/>
            <a:ext cx="10972500" cy="397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hr-H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pregleda dostupnih senzora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hr-H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prikaz senzora na mapi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hr-H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prikaz </a:t>
            </a:r>
            <a:r>
              <a:rPr lang="hr-H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lokacije korisnika na mapi, samo na mobilnoj aplikaciji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hr-H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različita boja senzora ovisno o zadnjoj izmjerenoj vrijednosti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hr-H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prikaz grafova o povijesnim podacima mjerenja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1688" y="152400"/>
            <a:ext cx="2947020" cy="655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13"/>
            <a:ext cx="2805401" cy="6238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1108" y="152400"/>
            <a:ext cx="2947020" cy="655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3875" y="0"/>
            <a:ext cx="7344250" cy="356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7125" y="3561200"/>
            <a:ext cx="5195517" cy="329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idx="4294967295" type="title"/>
          </p:nvPr>
        </p:nvSpPr>
        <p:spPr>
          <a:xfrm>
            <a:off x="283320" y="186840"/>
            <a:ext cx="9344160" cy="983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0" i="0" lang="hr-HR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Sadržaj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5"/>
          <p:cNvSpPr txBox="1"/>
          <p:nvPr>
            <p:ph idx="4294967295" type="body"/>
          </p:nvPr>
        </p:nvSpPr>
        <p:spPr>
          <a:xfrm>
            <a:off x="212040" y="1583640"/>
            <a:ext cx="11585520" cy="41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9550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b="0" i="0" lang="hr-H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Domena primjene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9550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b="0" i="0" lang="hr-H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Opis rješenja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248749" lvl="0" marL="269999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hr-H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Senzorski čvor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209550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b="0" i="0" lang="hr-H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IoT platforma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09550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Char char="•"/>
            </a:pPr>
            <a:r>
              <a:rPr b="0" i="0" lang="hr-H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Korisničke aplikacije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5"/>
          <p:cNvSpPr txBox="1"/>
          <p:nvPr>
            <p:ph idx="11" type="ftr"/>
          </p:nvPr>
        </p:nvSpPr>
        <p:spPr>
          <a:xfrm>
            <a:off x="304920" y="6356520"/>
            <a:ext cx="3859920" cy="36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hr-HR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Internet stvari</a:t>
            </a:r>
            <a:endParaRPr b="0" sz="16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7" name="Google Shape;77;p15"/>
          <p:cNvSpPr txBox="1"/>
          <p:nvPr>
            <p:ph idx="10" type="dt"/>
          </p:nvPr>
        </p:nvSpPr>
        <p:spPr>
          <a:xfrm>
            <a:off x="4673520" y="6356520"/>
            <a:ext cx="2844000" cy="36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hr-HR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1. lipnja 2023.</a:t>
            </a:r>
            <a:endParaRPr b="0" sz="16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idx="4294967295" type="title"/>
          </p:nvPr>
        </p:nvSpPr>
        <p:spPr>
          <a:xfrm>
            <a:off x="283320" y="186840"/>
            <a:ext cx="9344160" cy="983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0" i="0" lang="hr-HR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Domena primjene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6"/>
          <p:cNvSpPr txBox="1"/>
          <p:nvPr>
            <p:ph idx="4294967295" type="body"/>
          </p:nvPr>
        </p:nvSpPr>
        <p:spPr>
          <a:xfrm>
            <a:off x="212040" y="1583640"/>
            <a:ext cx="11585520" cy="41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hr-H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hr-H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seizmologija </a:t>
            </a:r>
            <a:r>
              <a:rPr lang="hr-H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(grčki </a:t>
            </a:r>
            <a:r>
              <a:rPr i="1" lang="hr-H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σεισμός:</a:t>
            </a:r>
            <a:r>
              <a:rPr lang="hr-H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potres + -logija), grana geofizike koja se bavi proučavanjem potresa i njihovih popratnih pojava.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0675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12529"/>
              </a:buClr>
              <a:buSzPts val="1450"/>
              <a:buChar char="-"/>
            </a:pPr>
            <a:r>
              <a:rPr i="1" lang="hr-HR" sz="1450">
                <a:solidFill>
                  <a:srgbClr val="21252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Hrvatska enciklopedija</a:t>
            </a:r>
            <a:r>
              <a:rPr lang="hr-HR" sz="1450">
                <a:solidFill>
                  <a:srgbClr val="21252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i="1" lang="hr-HR" sz="1450">
                <a:solidFill>
                  <a:srgbClr val="21252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mrežno izdanje.</a:t>
            </a:r>
            <a:r>
              <a:rPr lang="hr-HR" sz="1450">
                <a:solidFill>
                  <a:srgbClr val="212529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Leksikografski zavod Miroslav Krleža, 2013. – 2024. Pristupljeno 14.6.2024</a:t>
            </a:r>
            <a:r>
              <a:rPr lang="hr-HR" sz="145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</a:t>
            </a:r>
            <a:endParaRPr sz="145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212529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hr-HR" sz="2800">
                <a:latin typeface="Calibri"/>
                <a:ea typeface="Calibri"/>
                <a:cs typeface="Calibri"/>
                <a:sym typeface="Calibri"/>
              </a:rPr>
              <a:t>Potencijalne specijalizacije domene:</a:t>
            </a:r>
            <a:endParaRPr b="1" sz="2800"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•"/>
            </a:pPr>
            <a:r>
              <a:rPr lang="hr-HR" sz="28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hr-H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Znanstvena analiza seizmičke aktivnosti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•"/>
            </a:pPr>
            <a:r>
              <a:rPr lang="hr-HR" sz="2800">
                <a:latin typeface="Calibri"/>
                <a:ea typeface="Calibri"/>
                <a:cs typeface="Calibri"/>
                <a:sym typeface="Calibri"/>
              </a:rPr>
              <a:t> Daljinsko seizmološko promatranje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•"/>
            </a:pPr>
            <a:r>
              <a:rPr lang="hr-HR" sz="2800">
                <a:latin typeface="Calibri"/>
                <a:ea typeface="Calibri"/>
                <a:cs typeface="Calibri"/>
                <a:sym typeface="Calibri"/>
              </a:rPr>
              <a:t> Odgovor na katastrofu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•"/>
            </a:pPr>
            <a:r>
              <a:rPr lang="hr-HR" sz="2800">
                <a:latin typeface="Calibri"/>
                <a:ea typeface="Calibri"/>
                <a:cs typeface="Calibri"/>
                <a:sym typeface="Calibri"/>
              </a:rPr>
              <a:t> Osiguravanje kritične infrastrukture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hr-HR" sz="2800">
                <a:latin typeface="Calibri"/>
                <a:ea typeface="Calibri"/>
                <a:cs typeface="Calibri"/>
                <a:sym typeface="Calibri"/>
              </a:rPr>
              <a:t>…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6"/>
          <p:cNvSpPr txBox="1"/>
          <p:nvPr>
            <p:ph idx="11" type="ftr"/>
          </p:nvPr>
        </p:nvSpPr>
        <p:spPr>
          <a:xfrm>
            <a:off x="304920" y="6356520"/>
            <a:ext cx="3859920" cy="36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hr-HR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Internet stvari</a:t>
            </a:r>
            <a:endParaRPr b="0" sz="16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" name="Google Shape;85;p16"/>
          <p:cNvSpPr txBox="1"/>
          <p:nvPr>
            <p:ph idx="10" type="dt"/>
          </p:nvPr>
        </p:nvSpPr>
        <p:spPr>
          <a:xfrm>
            <a:off x="4673520" y="6356520"/>
            <a:ext cx="2844000" cy="36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hr-HR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1. lipnja 2023.</a:t>
            </a:r>
            <a:endParaRPr b="0" sz="16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idx="4294967295" type="title"/>
          </p:nvPr>
        </p:nvSpPr>
        <p:spPr>
          <a:xfrm>
            <a:off x="283320" y="186840"/>
            <a:ext cx="9344160" cy="983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0" i="0" lang="hr-HR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Opis rješenja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7"/>
          <p:cNvSpPr txBox="1"/>
          <p:nvPr>
            <p:ph idx="4294967295" type="body"/>
          </p:nvPr>
        </p:nvSpPr>
        <p:spPr>
          <a:xfrm>
            <a:off x="212040" y="1583640"/>
            <a:ext cx="11585520" cy="41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hr-H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Skica arhitekture: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hr-HR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Korišteni protokoli: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-"/>
            </a:pPr>
            <a:r>
              <a:rPr lang="hr-HR" sz="2800">
                <a:latin typeface="Calibri"/>
                <a:ea typeface="Calibri"/>
                <a:cs typeface="Calibri"/>
                <a:sym typeface="Calibri"/>
              </a:rPr>
              <a:t>MQTT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-"/>
            </a:pPr>
            <a:r>
              <a:rPr lang="hr-HR" sz="2800">
                <a:latin typeface="Calibri"/>
                <a:ea typeface="Calibri"/>
                <a:cs typeface="Calibri"/>
                <a:sym typeface="Calibri"/>
              </a:rPr>
              <a:t>HTTP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7"/>
          <p:cNvSpPr txBox="1"/>
          <p:nvPr>
            <p:ph idx="11" type="ftr"/>
          </p:nvPr>
        </p:nvSpPr>
        <p:spPr>
          <a:xfrm>
            <a:off x="304920" y="6356520"/>
            <a:ext cx="3859920" cy="36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hr-HR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Internet stvari</a:t>
            </a:r>
            <a:endParaRPr b="0" sz="16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7"/>
          <p:cNvSpPr txBox="1"/>
          <p:nvPr>
            <p:ph idx="10" type="dt"/>
          </p:nvPr>
        </p:nvSpPr>
        <p:spPr>
          <a:xfrm>
            <a:off x="4673520" y="6356520"/>
            <a:ext cx="2844000" cy="36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hr-HR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1. lipnja 2023.</a:t>
            </a:r>
            <a:endParaRPr b="0" sz="16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3775" y="1366550"/>
            <a:ext cx="8118173" cy="460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idx="4294967295" type="title"/>
          </p:nvPr>
        </p:nvSpPr>
        <p:spPr>
          <a:xfrm>
            <a:off x="283320" y="186840"/>
            <a:ext cx="9344100" cy="9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hr-HR" sz="4400">
                <a:latin typeface="Calibri"/>
                <a:ea typeface="Calibri"/>
                <a:cs typeface="Calibri"/>
                <a:sym typeface="Calibri"/>
              </a:rPr>
              <a:t>Fizički senzorski čvor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8"/>
          <p:cNvSpPr txBox="1"/>
          <p:nvPr>
            <p:ph idx="4294967295" type="body"/>
          </p:nvPr>
        </p:nvSpPr>
        <p:spPr>
          <a:xfrm>
            <a:off x="212040" y="1583640"/>
            <a:ext cx="11585400" cy="4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177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hr-H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ESP32-WROVER-B mikrokontroler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hr-H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MPU6050 akcelerometar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hr-H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Zujalica (buzzer)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8"/>
          <p:cNvSpPr txBox="1"/>
          <p:nvPr>
            <p:ph idx="11" type="ftr"/>
          </p:nvPr>
        </p:nvSpPr>
        <p:spPr>
          <a:xfrm>
            <a:off x="304920" y="6356520"/>
            <a:ext cx="38598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hr-HR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Internet stvari</a:t>
            </a:r>
            <a:endParaRPr b="0" sz="16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p18"/>
          <p:cNvSpPr txBox="1"/>
          <p:nvPr>
            <p:ph idx="10" type="dt"/>
          </p:nvPr>
        </p:nvSpPr>
        <p:spPr>
          <a:xfrm>
            <a:off x="4673520" y="6356520"/>
            <a:ext cx="28440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hr-HR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1. lipnja 2023.</a:t>
            </a:r>
            <a:endParaRPr b="0" sz="16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5840" y="1481812"/>
            <a:ext cx="5751460" cy="430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925" y="3141825"/>
            <a:ext cx="5483250" cy="264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/>
          <p:nvPr>
            <p:ph idx="4294967295" type="title"/>
          </p:nvPr>
        </p:nvSpPr>
        <p:spPr>
          <a:xfrm>
            <a:off x="283320" y="186840"/>
            <a:ext cx="9344100" cy="9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lang="hr-HR" sz="4400">
                <a:latin typeface="Calibri"/>
                <a:ea typeface="Calibri"/>
                <a:cs typeface="Calibri"/>
                <a:sym typeface="Calibri"/>
              </a:rPr>
              <a:t>Virtualni s</a:t>
            </a:r>
            <a:r>
              <a:rPr lang="hr-HR" sz="4400">
                <a:latin typeface="Calibri"/>
                <a:ea typeface="Calibri"/>
                <a:cs typeface="Calibri"/>
                <a:sym typeface="Calibri"/>
              </a:rPr>
              <a:t>enzorski čvor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9"/>
          <p:cNvSpPr txBox="1"/>
          <p:nvPr>
            <p:ph idx="4294967295" type="body"/>
          </p:nvPr>
        </p:nvSpPr>
        <p:spPr>
          <a:xfrm>
            <a:off x="212040" y="1583640"/>
            <a:ext cx="11585400" cy="4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177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hr-H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Wokwi simulator sklopovlja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9"/>
          <p:cNvSpPr txBox="1"/>
          <p:nvPr>
            <p:ph idx="11" type="ftr"/>
          </p:nvPr>
        </p:nvSpPr>
        <p:spPr>
          <a:xfrm>
            <a:off x="304920" y="6356520"/>
            <a:ext cx="38598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hr-HR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Internet stvari</a:t>
            </a:r>
            <a:endParaRPr b="0" sz="16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" name="Google Shape;112;p19"/>
          <p:cNvSpPr txBox="1"/>
          <p:nvPr>
            <p:ph idx="10" type="dt"/>
          </p:nvPr>
        </p:nvSpPr>
        <p:spPr>
          <a:xfrm>
            <a:off x="4673520" y="6356520"/>
            <a:ext cx="28440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hr-HR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1. lipnja 2023.</a:t>
            </a:r>
            <a:endParaRPr b="0" sz="16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9475" y="1399675"/>
            <a:ext cx="4646550" cy="458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 rotWithShape="1">
          <a:blip r:embed="rId4">
            <a:alphaModFix/>
          </a:blip>
          <a:srcRect b="18962" l="0" r="0" t="0"/>
          <a:stretch/>
        </p:blipFill>
        <p:spPr>
          <a:xfrm>
            <a:off x="630425" y="2155025"/>
            <a:ext cx="5547100" cy="382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/>
          <p:nvPr>
            <p:ph idx="4294967295" type="title"/>
          </p:nvPr>
        </p:nvSpPr>
        <p:spPr>
          <a:xfrm>
            <a:off x="283320" y="186840"/>
            <a:ext cx="9344160" cy="98352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0" i="0" lang="hr-HR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IoT platforma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0"/>
          <p:cNvSpPr txBox="1"/>
          <p:nvPr>
            <p:ph idx="4294967295" type="body"/>
          </p:nvPr>
        </p:nvSpPr>
        <p:spPr>
          <a:xfrm>
            <a:off x="212040" y="1583640"/>
            <a:ext cx="11585520" cy="4102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•"/>
            </a:pPr>
            <a:r>
              <a:rPr lang="hr-H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hr-H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JediX – Ericsson Nikola Tesla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hr-H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MQTT Ingestion/Push za senzore/aktuatore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hr-H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HTTP Push za mobilnu i web aplikaciju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hr-H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Subscription Processing – MQTT objava na temu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hr-H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Rule Engine – Triggers/Effects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0"/>
          <p:cNvSpPr txBox="1"/>
          <p:nvPr>
            <p:ph idx="11" type="ftr"/>
          </p:nvPr>
        </p:nvSpPr>
        <p:spPr>
          <a:xfrm>
            <a:off x="304920" y="6356520"/>
            <a:ext cx="3859920" cy="36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hr-HR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Internet stvari</a:t>
            </a:r>
            <a:endParaRPr b="0" sz="16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" name="Google Shape;122;p20"/>
          <p:cNvSpPr txBox="1"/>
          <p:nvPr>
            <p:ph idx="10" type="dt"/>
          </p:nvPr>
        </p:nvSpPr>
        <p:spPr>
          <a:xfrm>
            <a:off x="4673520" y="6356520"/>
            <a:ext cx="2844000" cy="36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hr-HR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1. lipnja 2023.</a:t>
            </a:r>
            <a:endParaRPr b="0" sz="16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23" name="Google Shape;12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71550" y="1524000"/>
            <a:ext cx="3810000" cy="381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idx="4294967295" type="title"/>
          </p:nvPr>
        </p:nvSpPr>
        <p:spPr>
          <a:xfrm>
            <a:off x="283320" y="186840"/>
            <a:ext cx="9344100" cy="9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0" i="0" lang="hr-HR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IoT platforma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1"/>
          <p:cNvSpPr txBox="1"/>
          <p:nvPr>
            <p:ph idx="11" type="ftr"/>
          </p:nvPr>
        </p:nvSpPr>
        <p:spPr>
          <a:xfrm>
            <a:off x="304920" y="6356520"/>
            <a:ext cx="38598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hr-HR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Internet stvari</a:t>
            </a:r>
            <a:endParaRPr b="0" sz="16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" name="Google Shape;130;p21"/>
          <p:cNvSpPr txBox="1"/>
          <p:nvPr>
            <p:ph idx="10" type="dt"/>
          </p:nvPr>
        </p:nvSpPr>
        <p:spPr>
          <a:xfrm>
            <a:off x="4673520" y="6356520"/>
            <a:ext cx="28440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hr-HR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1. lipnja 2023.</a:t>
            </a:r>
            <a:endParaRPr b="0" sz="16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31" name="Google Shape;13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9175" y="1397925"/>
            <a:ext cx="8132699" cy="44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>
            <p:ph idx="4294967295" type="body"/>
          </p:nvPr>
        </p:nvSpPr>
        <p:spPr>
          <a:xfrm>
            <a:off x="212040" y="1583640"/>
            <a:ext cx="11585400" cy="4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Char char="•"/>
            </a:pPr>
            <a:r>
              <a:rPr lang="hr-H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hr-HR" sz="26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paho-mqtt</a:t>
            </a:r>
            <a:r>
              <a:rPr lang="hr-H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Py modul – alternativna logika aktuacije zbog Rule Engine poteškoća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hr-H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MQTT Subscribe na senzor, obrada, MQTT Publish na aktuator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778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•"/>
            </a:pPr>
            <a:r>
              <a:rPr lang="hr-HR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Dodatan promet, potencijalna redundancija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1"/>
              </a:spcBef>
              <a:spcAft>
                <a:spcPts val="0"/>
              </a:spcAft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2"/>
          <p:cNvSpPr txBox="1"/>
          <p:nvPr>
            <p:ph idx="4294967295" type="title"/>
          </p:nvPr>
        </p:nvSpPr>
        <p:spPr>
          <a:xfrm>
            <a:off x="283320" y="186840"/>
            <a:ext cx="9344100" cy="98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</a:pPr>
            <a:r>
              <a:rPr b="0" i="0" lang="hr-HR" sz="4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IoT platforma</a:t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2"/>
          <p:cNvSpPr txBox="1"/>
          <p:nvPr>
            <p:ph idx="11" type="ftr"/>
          </p:nvPr>
        </p:nvSpPr>
        <p:spPr>
          <a:xfrm>
            <a:off x="304920" y="6356520"/>
            <a:ext cx="38598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hr-HR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Internet stvari</a:t>
            </a:r>
            <a:endParaRPr b="0" sz="16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9" name="Google Shape;139;p22"/>
          <p:cNvSpPr txBox="1"/>
          <p:nvPr>
            <p:ph idx="10" type="dt"/>
          </p:nvPr>
        </p:nvSpPr>
        <p:spPr>
          <a:xfrm>
            <a:off x="4673520" y="6356520"/>
            <a:ext cx="2844000" cy="3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lang="hr-HR" sz="1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1. lipnja 2023.</a:t>
            </a:r>
            <a:endParaRPr b="0" sz="1600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0" name="Google Shape;140;p22"/>
          <p:cNvPicPr preferRelativeResize="0"/>
          <p:nvPr/>
        </p:nvPicPr>
        <p:blipFill rotWithShape="1">
          <a:blip r:embed="rId3">
            <a:alphaModFix/>
          </a:blip>
          <a:srcRect b="33478" l="4815" r="4151" t="34456"/>
          <a:stretch/>
        </p:blipFill>
        <p:spPr>
          <a:xfrm>
            <a:off x="8425375" y="4464775"/>
            <a:ext cx="3468350" cy="122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